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77" r:id="rId8"/>
    <p:sldId id="278" r:id="rId9"/>
    <p:sldId id="279" r:id="rId10"/>
    <p:sldId id="280" r:id="rId11"/>
    <p:sldId id="261" r:id="rId12"/>
    <p:sldId id="267" r:id="rId13"/>
    <p:sldId id="281" r:id="rId14"/>
    <p:sldId id="282" r:id="rId15"/>
    <p:sldId id="268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7"/>
    <p:restoredTop sz="96612"/>
  </p:normalViewPr>
  <p:slideViewPr>
    <p:cSldViewPr snapToGrid="0" snapToObjects="1">
      <p:cViewPr varScale="1">
        <p:scale>
          <a:sx n="128" d="100"/>
          <a:sy n="128" d="100"/>
        </p:scale>
        <p:origin x="18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03664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239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73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713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28491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4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982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658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35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096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154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0792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yimagesearch.com/2018/11/12/yolo-object-detection-with-opencv/" TargetMode="External"/><Relationship Id="rId4" Type="http://schemas.openxmlformats.org/officeDocument/2006/relationships/hyperlink" Target="https://pjreddie.com/darknet/yolo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artnet.com/exhibitions/timed-ticket-mona-lisa-louvre-1670233" TargetMode="External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agecontinuum.or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playlist?list=PLS1QulWo1RIa7D1O6skqDQ-JZ1GGHKK-K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pyimagesearch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5A4EF-3DC4-7B43-9099-455922D9F8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/>
              <a:t>Social Distancing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FF20A-8497-6845-A876-9F29F92AD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224636"/>
            <a:ext cx="6831673" cy="1669268"/>
          </a:xfrm>
        </p:spPr>
        <p:txBody>
          <a:bodyPr>
            <a:normAutofit/>
          </a:bodyPr>
          <a:lstStyle/>
          <a:p>
            <a:r>
              <a:rPr lang="en-US" sz="2400" dirty="0"/>
              <a:t>Ori Zur</a:t>
            </a:r>
          </a:p>
          <a:p>
            <a:r>
              <a:rPr lang="en-US" sz="2400" dirty="0"/>
              <a:t>Northwestern University ‘22</a:t>
            </a:r>
          </a:p>
          <a:p>
            <a:r>
              <a:rPr lang="en-US" sz="2400" dirty="0"/>
              <a:t>August 10, 2020</a:t>
            </a:r>
          </a:p>
        </p:txBody>
      </p:sp>
    </p:spTree>
    <p:extLst>
      <p:ext uri="{BB962C8B-B14F-4D97-AF65-F5344CB8AC3E}">
        <p14:creationId xmlns:p14="http://schemas.microsoft.com/office/powerpoint/2010/main" val="3055635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5380-CEC1-7140-8A33-4ADE8B936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614991" cy="805070"/>
          </a:xfrm>
        </p:spPr>
        <p:txBody>
          <a:bodyPr/>
          <a:lstStyle/>
          <a:p>
            <a:r>
              <a:rPr lang="en-US" dirty="0"/>
              <a:t>Set Up – Calculate Minimum Safe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8A4B7F-FED3-254C-941F-6B0BB2661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727" y="2171700"/>
            <a:ext cx="6646734" cy="410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B0228B-748D-BD47-9899-4A6F5F28F82C}"/>
              </a:ext>
            </a:extLst>
          </p:cNvPr>
          <p:cNvSpPr txBox="1"/>
          <p:nvPr/>
        </p:nvSpPr>
        <p:spPr>
          <a:xfrm>
            <a:off x="7633253" y="3497607"/>
            <a:ext cx="195800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How many pixels make up six feet?</a:t>
            </a:r>
          </a:p>
        </p:txBody>
      </p:sp>
      <p:sp>
        <p:nvSpPr>
          <p:cNvPr id="9" name="Up-Down Arrow 8">
            <a:extLst>
              <a:ext uri="{FF2B5EF4-FFF2-40B4-BE49-F238E27FC236}">
                <a16:creationId xmlns:a16="http://schemas.microsoft.com/office/drawing/2014/main" id="{2656F809-8272-184E-ABB0-1C52663E1CDF}"/>
              </a:ext>
            </a:extLst>
          </p:cNvPr>
          <p:cNvSpPr/>
          <p:nvPr/>
        </p:nvSpPr>
        <p:spPr>
          <a:xfrm>
            <a:off x="7315199" y="3419061"/>
            <a:ext cx="149087" cy="974034"/>
          </a:xfrm>
          <a:prstGeom prst="upDownArrow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824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B3200-C219-274F-BC93-70F69C37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Operation– Person Detection (YOLOv3)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A31419-8A53-5A49-86C9-86763909D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500" y="1639956"/>
            <a:ext cx="5110941" cy="381266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0AE91F-D87B-A648-A17F-4361F0F51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328" y="1639956"/>
            <a:ext cx="4308889" cy="38126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013E16-60D4-1143-944C-CA0DAEBF8358}"/>
              </a:ext>
            </a:extLst>
          </p:cNvPr>
          <p:cNvSpPr txBox="1"/>
          <p:nvPr/>
        </p:nvSpPr>
        <p:spPr>
          <a:xfrm>
            <a:off x="1197499" y="5452620"/>
            <a:ext cx="51109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hlinkClick r:id="rId4"/>
              </a:rPr>
              <a:t>https://pjreddie.com/darknet/yolo/</a:t>
            </a:r>
            <a:endParaRPr lang="en-US" sz="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A526AA-DABE-2D4A-827C-4BAF532F4F31}"/>
              </a:ext>
            </a:extLst>
          </p:cNvPr>
          <p:cNvSpPr txBox="1"/>
          <p:nvPr/>
        </p:nvSpPr>
        <p:spPr>
          <a:xfrm>
            <a:off x="6922327" y="5452619"/>
            <a:ext cx="43088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hlinkClick r:id="rId5"/>
              </a:rPr>
              <a:t>https://www.pyimagesearch.com/2018/11/12/yolo-object-detection-with-opencv/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851795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C79A9-467E-D04F-91E0-348A4AEA6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Operation– Coordinate Mapping and Distance Calculations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1AFE12-CBFD-FD4A-BBF8-C1F7BB648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569" y="2171700"/>
            <a:ext cx="7305261" cy="408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37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BEE2A-745B-BB41-AC4B-8BC996EC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 – Display Current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826D2-9B37-F449-99C0-9021513FA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64B081-3C86-DA45-95C3-8E19A914C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46776"/>
            <a:ext cx="10117542" cy="488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82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9757-77E3-6144-9D70-1AB44552E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4400"/>
          </a:xfrm>
        </p:spPr>
        <p:txBody>
          <a:bodyPr/>
          <a:lstStyle/>
          <a:p>
            <a:r>
              <a:rPr lang="en-US" dirty="0"/>
              <a:t>Program Summary Flowchart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7B56B9-5B4B-AA48-9E04-9A3796F0C316}"/>
              </a:ext>
            </a:extLst>
          </p:cNvPr>
          <p:cNvSpPr txBox="1"/>
          <p:nvPr/>
        </p:nvSpPr>
        <p:spPr>
          <a:xfrm>
            <a:off x="1371600" y="1699589"/>
            <a:ext cx="1411356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Take video as 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C03FBB-7595-EA4F-BB67-2F53B1E03D16}"/>
              </a:ext>
            </a:extLst>
          </p:cNvPr>
          <p:cNvSpPr txBox="1"/>
          <p:nvPr/>
        </p:nvSpPr>
        <p:spPr>
          <a:xfrm>
            <a:off x="3541644" y="1699591"/>
            <a:ext cx="2372139" cy="92333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 inputs 4 points for ROI, 2 points for six-foot approximation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CF9954-7D95-F440-9B10-C745B2B5DAE0}"/>
              </a:ext>
            </a:extLst>
          </p:cNvPr>
          <p:cNvSpPr txBox="1"/>
          <p:nvPr/>
        </p:nvSpPr>
        <p:spPr>
          <a:xfrm>
            <a:off x="6563139" y="1699590"/>
            <a:ext cx="2203173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Warp ROI into bird’s-eye-view image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CAB4CD-5A00-C54C-B189-2C5CB1F9839D}"/>
              </a:ext>
            </a:extLst>
          </p:cNvPr>
          <p:cNvSpPr txBox="1"/>
          <p:nvPr/>
        </p:nvSpPr>
        <p:spPr>
          <a:xfrm>
            <a:off x="9415668" y="1699590"/>
            <a:ext cx="2213115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Calculate min. safe distance (number of pixels that make up six feet)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15D03F-CD8B-5C4A-8924-CF724BDC8248}"/>
              </a:ext>
            </a:extLst>
          </p:cNvPr>
          <p:cNvSpPr txBox="1"/>
          <p:nvPr/>
        </p:nvSpPr>
        <p:spPr>
          <a:xfrm>
            <a:off x="9929838" y="3362737"/>
            <a:ext cx="2203173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YOLO person detection, collect bounding boxes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F59D02-5FC4-534A-A314-4E49EF8BDDF8}"/>
              </a:ext>
            </a:extLst>
          </p:cNvPr>
          <p:cNvSpPr txBox="1"/>
          <p:nvPr/>
        </p:nvSpPr>
        <p:spPr>
          <a:xfrm>
            <a:off x="7065387" y="3362737"/>
            <a:ext cx="2282688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Warp bounding box coordinates, map to bird’s-eye-view image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1D7979-46F5-8846-B79B-D70361A7E2C4}"/>
              </a:ext>
            </a:extLst>
          </p:cNvPr>
          <p:cNvSpPr txBox="1"/>
          <p:nvPr/>
        </p:nvSpPr>
        <p:spPr>
          <a:xfrm>
            <a:off x="4189014" y="3362737"/>
            <a:ext cx="2203173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Calculate distance between each pair of warped box points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5CEF94-1843-D249-AF29-933527F22997}"/>
              </a:ext>
            </a:extLst>
          </p:cNvPr>
          <p:cNvSpPr txBox="1"/>
          <p:nvPr/>
        </p:nvSpPr>
        <p:spPr>
          <a:xfrm>
            <a:off x="1053550" y="3362738"/>
            <a:ext cx="2345633" cy="120032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Compare distances to min. safe distance, tag each pair with “safe” Boolean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7EFA39-E5F1-EA45-8008-B501DCCF4608}"/>
              </a:ext>
            </a:extLst>
          </p:cNvPr>
          <p:cNvSpPr txBox="1"/>
          <p:nvPr/>
        </p:nvSpPr>
        <p:spPr>
          <a:xfrm>
            <a:off x="1065471" y="5149825"/>
            <a:ext cx="2345633" cy="120032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Display bird’s eye view representation using white window and green and red circles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1BF34-BCFC-E64B-9E84-F0850758E12B}"/>
              </a:ext>
            </a:extLst>
          </p:cNvPr>
          <p:cNvSpPr txBox="1"/>
          <p:nvPr/>
        </p:nvSpPr>
        <p:spPr>
          <a:xfrm>
            <a:off x="4740966" y="5149825"/>
            <a:ext cx="2534477" cy="1200329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Indicate social distancing violations with rectangles, display street view frame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711C2F-EE43-6C43-8BC2-8290870004C5}"/>
              </a:ext>
            </a:extLst>
          </p:cNvPr>
          <p:cNvSpPr txBox="1"/>
          <p:nvPr/>
        </p:nvSpPr>
        <p:spPr>
          <a:xfrm>
            <a:off x="9415668" y="5362521"/>
            <a:ext cx="2064023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Loop to next frame</a:t>
            </a:r>
          </a:p>
          <a:p>
            <a:endParaRPr lang="en-US" dirty="0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0A819B20-25B2-A941-8192-AEF689D5955D}"/>
              </a:ext>
            </a:extLst>
          </p:cNvPr>
          <p:cNvSpPr/>
          <p:nvPr/>
        </p:nvSpPr>
        <p:spPr>
          <a:xfrm>
            <a:off x="2782956" y="1971622"/>
            <a:ext cx="738808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E11219A8-9B51-1B49-B0BB-D119034920A8}"/>
              </a:ext>
            </a:extLst>
          </p:cNvPr>
          <p:cNvSpPr/>
          <p:nvPr/>
        </p:nvSpPr>
        <p:spPr>
          <a:xfrm>
            <a:off x="5913783" y="1970108"/>
            <a:ext cx="649356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FB1C122-52E6-B449-9D37-43907987326F}"/>
              </a:ext>
            </a:extLst>
          </p:cNvPr>
          <p:cNvSpPr/>
          <p:nvPr/>
        </p:nvSpPr>
        <p:spPr>
          <a:xfrm>
            <a:off x="8766312" y="1940576"/>
            <a:ext cx="649356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6D72669A-3782-054D-A862-A020B4B33B0B}"/>
              </a:ext>
            </a:extLst>
          </p:cNvPr>
          <p:cNvSpPr/>
          <p:nvPr/>
        </p:nvSpPr>
        <p:spPr>
          <a:xfrm rot="5400000">
            <a:off x="10354769" y="3000460"/>
            <a:ext cx="462819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F10A92FC-4C32-A641-9A81-1FC3A866992F}"/>
              </a:ext>
            </a:extLst>
          </p:cNvPr>
          <p:cNvSpPr/>
          <p:nvPr/>
        </p:nvSpPr>
        <p:spPr>
          <a:xfrm rot="10800000">
            <a:off x="9359997" y="3693678"/>
            <a:ext cx="569841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2600366F-E9D1-1343-A68C-960DC99743DC}"/>
              </a:ext>
            </a:extLst>
          </p:cNvPr>
          <p:cNvSpPr/>
          <p:nvPr/>
        </p:nvSpPr>
        <p:spPr>
          <a:xfrm rot="10800000">
            <a:off x="6404110" y="3693678"/>
            <a:ext cx="649355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3E2A3E63-F6F2-A840-913B-7317914A2B4D}"/>
              </a:ext>
            </a:extLst>
          </p:cNvPr>
          <p:cNvSpPr/>
          <p:nvPr/>
        </p:nvSpPr>
        <p:spPr>
          <a:xfrm rot="10800000">
            <a:off x="3411105" y="3737826"/>
            <a:ext cx="771948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7F09B9DE-91EB-2F48-AC8B-B2138B1B474B}"/>
              </a:ext>
            </a:extLst>
          </p:cNvPr>
          <p:cNvSpPr/>
          <p:nvPr/>
        </p:nvSpPr>
        <p:spPr>
          <a:xfrm rot="5400000">
            <a:off x="1922398" y="4717948"/>
            <a:ext cx="586759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EDB88432-6B64-DB41-B67C-5A31FAFEA548}"/>
              </a:ext>
            </a:extLst>
          </p:cNvPr>
          <p:cNvSpPr/>
          <p:nvPr/>
        </p:nvSpPr>
        <p:spPr>
          <a:xfrm>
            <a:off x="3399182" y="5677183"/>
            <a:ext cx="1341783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75C055F9-C438-E941-8DA2-35614C54BAD1}"/>
              </a:ext>
            </a:extLst>
          </p:cNvPr>
          <p:cNvSpPr/>
          <p:nvPr/>
        </p:nvSpPr>
        <p:spPr>
          <a:xfrm>
            <a:off x="7275443" y="5611489"/>
            <a:ext cx="2140225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DCC19910-2C5A-2245-8F67-90408226B5BD}"/>
              </a:ext>
            </a:extLst>
          </p:cNvPr>
          <p:cNvSpPr/>
          <p:nvPr/>
        </p:nvSpPr>
        <p:spPr>
          <a:xfrm rot="16200000">
            <a:off x="10047951" y="4685794"/>
            <a:ext cx="1076454" cy="27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406B-F440-A14F-8F7E-855EBDA24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Groups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3C76FC-6763-9A49-944F-08938DB53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881" y="1716494"/>
            <a:ext cx="7470637" cy="41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3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D217-C31D-F748-8975-61A3402B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Applications for </a:t>
            </a:r>
            <a:br>
              <a:rPr lang="en-US" dirty="0"/>
            </a:br>
            <a:r>
              <a:rPr lang="en-US" dirty="0"/>
              <a:t>Human Proximity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DABBD-009A-3E49-809B-A62D540B2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885275" cy="3581400"/>
          </a:xfrm>
        </p:spPr>
        <p:txBody>
          <a:bodyPr/>
          <a:lstStyle/>
          <a:p>
            <a:r>
              <a:rPr lang="en-US" dirty="0"/>
              <a:t>Museums</a:t>
            </a:r>
          </a:p>
          <a:p>
            <a:r>
              <a:rPr lang="en-US" dirty="0"/>
              <a:t>Crosswalks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E475A-1C83-994F-9663-6A4AE5CF2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722" y="2286000"/>
            <a:ext cx="5169078" cy="38768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3D440B-7048-2E48-8949-506BB3CEB408}"/>
              </a:ext>
            </a:extLst>
          </p:cNvPr>
          <p:cNvSpPr txBox="1"/>
          <p:nvPr/>
        </p:nvSpPr>
        <p:spPr>
          <a:xfrm>
            <a:off x="5803722" y="6162809"/>
            <a:ext cx="503460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hlinkClick r:id="rId3"/>
              </a:rPr>
              <a:t>https://news.artnet.com/exhibitions/timed-ticket-mona-lisa-louvre-1670233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383990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BB515-56F1-274F-A8A0-0D0ACE629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ED8A5-FFFC-D54E-8E50-B9C098036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Nicola Ferrier, mentor</a:t>
            </a:r>
          </a:p>
          <a:p>
            <a:r>
              <a:rPr lang="en-US" dirty="0"/>
              <a:t>Dr. Scott Collis, supervisor</a:t>
            </a:r>
          </a:p>
          <a:p>
            <a:r>
              <a:rPr lang="en-US" dirty="0"/>
              <a:t>Dr. Pete Beckman</a:t>
            </a:r>
          </a:p>
          <a:p>
            <a:r>
              <a:rPr lang="en-US" dirty="0"/>
              <a:t>Dr. Rajesh Sankaran</a:t>
            </a:r>
          </a:p>
          <a:p>
            <a:r>
              <a:rPr lang="en-US" dirty="0"/>
              <a:t>Sage Team, fellow interns</a:t>
            </a:r>
          </a:p>
          <a:p>
            <a:r>
              <a:rPr lang="en-US" dirty="0"/>
              <a:t>Dr. Jennifer Dunn, NAISE Team</a:t>
            </a:r>
          </a:p>
          <a:p>
            <a:r>
              <a:rPr lang="en-US" dirty="0"/>
              <a:t>Fellow NAISE Interns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B8205C-5318-9544-834E-5776454E9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289050"/>
            <a:ext cx="3810000" cy="1993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25000B-3A90-C94F-90EC-99BAE6622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3646194"/>
            <a:ext cx="3810000" cy="210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378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D346C-DC6E-734A-814C-F768974C9A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cap="none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9E111-E4BD-9740-A8A5-CFD04B4D20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75888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DC489-C4C4-C84C-A918-C7947766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Distancing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1AA2A-8083-6B45-936B-E4302427E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Detects and calculates distances between people</a:t>
            </a:r>
          </a:p>
          <a:p>
            <a:r>
              <a:rPr lang="en-US" dirty="0"/>
              <a:t>Indicates if distance is less than six feet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FB0E6-FC98-ED4C-8A0A-6943840E5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940" y="3339548"/>
            <a:ext cx="5976033" cy="333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639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F0762-F5C9-9A4D-BF2C-0A0F7853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0DA4-242F-C14D-96F7-305AF474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 of weather and urban sensors</a:t>
            </a:r>
          </a:p>
          <a:p>
            <a:r>
              <a:rPr lang="en-US" dirty="0"/>
              <a:t>Utilizes “AI at the Edge”</a:t>
            </a:r>
          </a:p>
          <a:p>
            <a:r>
              <a:rPr lang="en-US" dirty="0"/>
              <a:t>Goal: turn my project into Sage plug-in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573B0-602E-404B-BF28-C462315CE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663" y="1917424"/>
            <a:ext cx="4559300" cy="2705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DCD77F-9CA6-0F47-8E5E-AF9000F3B638}"/>
              </a:ext>
            </a:extLst>
          </p:cNvPr>
          <p:cNvSpPr txBox="1"/>
          <p:nvPr/>
        </p:nvSpPr>
        <p:spPr>
          <a:xfrm>
            <a:off x="7285383" y="4690964"/>
            <a:ext cx="4283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https://sagecontinuum.org/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54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3D2E-7EEE-C943-B8F0-E2AEAE07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518" y="317711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OpenCV: </a:t>
            </a:r>
            <a:br>
              <a:rPr lang="en-US" dirty="0"/>
            </a:br>
            <a:r>
              <a:rPr lang="en-US" dirty="0"/>
              <a:t>Functions Library for Computer Vision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AE4A10-CA96-CD4A-8B3B-23216BBCA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2907" y="1555066"/>
            <a:ext cx="3456535" cy="2345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1B46A6-830F-1547-ABC0-5247D5D22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30" y="3712311"/>
            <a:ext cx="6780699" cy="2787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BE568B-135D-3447-B519-6F1DCA49B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0433" y="1619437"/>
            <a:ext cx="2140763" cy="20062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8B466E-E154-5A46-9AB9-1676B9322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413" y="1555066"/>
            <a:ext cx="2931409" cy="1886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0159A6-A367-434D-BFE4-FFB3215932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7597" y="3958672"/>
            <a:ext cx="2753678" cy="23578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653024-B2DE-F742-80E6-56484FB63B6D}"/>
              </a:ext>
            </a:extLst>
          </p:cNvPr>
          <p:cNvSpPr txBox="1"/>
          <p:nvPr/>
        </p:nvSpPr>
        <p:spPr>
          <a:xfrm>
            <a:off x="1003852" y="6316508"/>
            <a:ext cx="3438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hlinkClick r:id="rId7"/>
              </a:rPr>
              <a:t>https://www.pyimagesearch.com/</a:t>
            </a:r>
            <a:endParaRPr lang="en-US" sz="700" dirty="0"/>
          </a:p>
          <a:p>
            <a:r>
              <a:rPr lang="en-US" sz="700" dirty="0">
                <a:hlinkClick r:id="rId8"/>
              </a:rPr>
              <a:t>https://www.youtube.com/playlist?list=PLS1QulWo1RIa7D1O6skqDQ-JZ1GGHKK-K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304065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AA23-9117-244C-9057-6B21DAE71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531E4-71D3-514E-B14A-F02777A3D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Up: only happens once</a:t>
            </a:r>
          </a:p>
          <a:p>
            <a:r>
              <a:rPr lang="en-US" dirty="0"/>
              <a:t>Operation: loops for each frame of video</a:t>
            </a:r>
          </a:p>
        </p:txBody>
      </p:sp>
    </p:spTree>
    <p:extLst>
      <p:ext uri="{BB962C8B-B14F-4D97-AF65-F5344CB8AC3E}">
        <p14:creationId xmlns:p14="http://schemas.microsoft.com/office/powerpoint/2010/main" val="261364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F277B-7F77-244A-94F3-65A096ADB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157791" cy="1485900"/>
          </a:xfrm>
        </p:spPr>
        <p:txBody>
          <a:bodyPr/>
          <a:lstStyle/>
          <a:p>
            <a:r>
              <a:rPr lang="en-US" dirty="0"/>
              <a:t>Set Up – User Inputs Mouse Points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4361D-C2F4-344C-BA5F-42AF2164C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240" y="1701457"/>
            <a:ext cx="7667920" cy="47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75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A21EC-3FF8-974A-BAF8-8FE9CCA29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– Create Bird’s Eye View Image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0E2E75-013A-F74C-8034-4D4B06A3A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27" b="5873"/>
          <a:stretch/>
        </p:blipFill>
        <p:spPr>
          <a:xfrm>
            <a:off x="2473371" y="2064027"/>
            <a:ext cx="7397657" cy="4161182"/>
          </a:xfrm>
          <a:prstGeom prst="rect">
            <a:avLst/>
          </a:prstGeom>
        </p:spPr>
      </p:pic>
      <p:sp>
        <p:nvSpPr>
          <p:cNvPr id="5" name="Left-Right Arrow 4">
            <a:extLst>
              <a:ext uri="{FF2B5EF4-FFF2-40B4-BE49-F238E27FC236}">
                <a16:creationId xmlns:a16="http://schemas.microsoft.com/office/drawing/2014/main" id="{B3E1D3D8-58F1-CB47-B228-C2082A9B18B4}"/>
              </a:ext>
            </a:extLst>
          </p:cNvPr>
          <p:cNvSpPr/>
          <p:nvPr/>
        </p:nvSpPr>
        <p:spPr>
          <a:xfrm rot="1417244">
            <a:off x="4119763" y="4574720"/>
            <a:ext cx="2257008" cy="526774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298CC723-1355-B940-91C9-0EA1306BA134}"/>
              </a:ext>
            </a:extLst>
          </p:cNvPr>
          <p:cNvSpPr/>
          <p:nvPr/>
        </p:nvSpPr>
        <p:spPr>
          <a:xfrm rot="1417244">
            <a:off x="7679276" y="2285609"/>
            <a:ext cx="1192212" cy="412172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78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746AE-6A7C-5749-9DB1-66D0123A8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– Create Bird’s Eye View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7C194-D5A0-924E-80E0-FE11F7F1D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106EDE-8357-DD43-87B6-37AEC5243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828" y="2171700"/>
            <a:ext cx="5174451" cy="3932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8D87C8-B6D7-4F42-A39B-B9DD1B01E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732" y="2007704"/>
            <a:ext cx="2299972" cy="446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21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C4CD-2ED8-294A-B836-84654F02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– Create Bird’s Eye View Image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4C070B2-6E90-884B-8A9A-7C988415C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832" y="2305878"/>
            <a:ext cx="4712368" cy="3581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A0A979-CCBF-1043-8BBE-10E4C87FA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263" y="2305878"/>
            <a:ext cx="36449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92553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{D818F275-B89F-E046-B219-618DFC65655C}tf10001072</Template>
  <TotalTime>684</TotalTime>
  <Words>352</Words>
  <Application>Microsoft Macintosh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Franklin Gothic Book</vt:lpstr>
      <vt:lpstr>Crop</vt:lpstr>
      <vt:lpstr>Social Distancing Detector</vt:lpstr>
      <vt:lpstr>Social Distancing Detector</vt:lpstr>
      <vt:lpstr>Sage</vt:lpstr>
      <vt:lpstr>OpenCV:  Functions Library for Computer Vision</vt:lpstr>
      <vt:lpstr>Program Overview</vt:lpstr>
      <vt:lpstr>Set Up – User Inputs Mouse Points</vt:lpstr>
      <vt:lpstr>Set Up – Create Bird’s Eye View Image</vt:lpstr>
      <vt:lpstr>Set Up – Create Bird’s Eye View Image</vt:lpstr>
      <vt:lpstr>Set Up – Create Bird’s Eye View Image</vt:lpstr>
      <vt:lpstr>Set Up – Calculate Minimum Safe Distance</vt:lpstr>
      <vt:lpstr>Operation– Person Detection (YOLOv3)</vt:lpstr>
      <vt:lpstr>Operation– Coordinate Mapping and Distance Calculations</vt:lpstr>
      <vt:lpstr>Operation – Display Current Frame</vt:lpstr>
      <vt:lpstr>Program Summary Flowchart</vt:lpstr>
      <vt:lpstr>Next Steps: Groups</vt:lpstr>
      <vt:lpstr>Other Applications for  Human Proximity Detection</vt:lpstr>
      <vt:lpstr>Acknowledgements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Ori Zur</dc:creator>
  <cp:lastModifiedBy>Ori Zur</cp:lastModifiedBy>
  <cp:revision>40</cp:revision>
  <dcterms:created xsi:type="dcterms:W3CDTF">2020-08-05T15:18:03Z</dcterms:created>
  <dcterms:modified xsi:type="dcterms:W3CDTF">2020-08-09T01:18:21Z</dcterms:modified>
</cp:coreProperties>
</file>

<file path=docProps/thumbnail.jpeg>
</file>